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6" r:id="rId3"/>
    <p:sldId id="258" r:id="rId4"/>
    <p:sldId id="259" r:id="rId5"/>
    <p:sldId id="265" r:id="rId6"/>
    <p:sldId id="274" r:id="rId7"/>
    <p:sldId id="266" r:id="rId8"/>
    <p:sldId id="277" r:id="rId9"/>
    <p:sldId id="267" r:id="rId10"/>
    <p:sldId id="261" r:id="rId11"/>
    <p:sldId id="275" r:id="rId12"/>
    <p:sldId id="278" r:id="rId13"/>
    <p:sldId id="273"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D73E96-37AB-4F36-A47B-A3EAD9E857CB}" type="datetimeFigureOut">
              <a:rPr lang="en-US" smtClean="0"/>
              <a:pPr/>
              <a:t>20-Dec-22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D73E96-37AB-4F36-A47B-A3EAD9E857CB}" type="datetimeFigureOut">
              <a:rPr lang="en-US" smtClean="0"/>
              <a:pPr/>
              <a:t>20-Dec-22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D73E96-37AB-4F36-A47B-A3EAD9E857CB}" type="datetimeFigureOut">
              <a:rPr lang="en-US" smtClean="0"/>
              <a:pPr/>
              <a:t>20-Dec-22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D73E96-37AB-4F36-A47B-A3EAD9E857CB}" type="datetimeFigureOut">
              <a:rPr lang="en-US" smtClean="0"/>
              <a:pPr/>
              <a:t>20-Dec-22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D73E96-37AB-4F36-A47B-A3EAD9E857CB}" type="datetimeFigureOut">
              <a:rPr lang="en-US" smtClean="0"/>
              <a:pPr/>
              <a:t>20-Dec-22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D73E96-37AB-4F36-A47B-A3EAD9E857CB}" type="datetimeFigureOut">
              <a:rPr lang="en-US" smtClean="0"/>
              <a:pPr/>
              <a:t>20-Dec-22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D73E96-37AB-4F36-A47B-A3EAD9E857CB}" type="datetimeFigureOut">
              <a:rPr lang="en-US" smtClean="0"/>
              <a:pPr/>
              <a:t>20-Dec-22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D73E96-37AB-4F36-A47B-A3EAD9E857CB}" type="datetimeFigureOut">
              <a:rPr lang="en-US" smtClean="0"/>
              <a:pPr/>
              <a:t>20-Dec-22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73E96-37AB-4F36-A47B-A3EAD9E857CB}" type="datetimeFigureOut">
              <a:rPr lang="en-US" smtClean="0"/>
              <a:pPr/>
              <a:t>20-Dec-22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D73E96-37AB-4F36-A47B-A3EAD9E857CB}" type="datetimeFigureOut">
              <a:rPr lang="en-US" smtClean="0"/>
              <a:pPr/>
              <a:t>20-Dec-22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D73E96-37AB-4F36-A47B-A3EAD9E857CB}" type="datetimeFigureOut">
              <a:rPr lang="en-US" smtClean="0"/>
              <a:pPr/>
              <a:t>20-Dec-22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FAEF7-4D80-4276-BFEA-CECE4593AF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73E96-37AB-4F36-A47B-A3EAD9E857CB}" type="datetimeFigureOut">
              <a:rPr lang="en-US" smtClean="0"/>
              <a:pPr/>
              <a:t>20-Dec-22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FAEF7-4D80-4276-BFEA-CECE4593AF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i="1" dirty="0" smtClean="0"/>
              <a:t>FRENCH REVOLUTION</a:t>
            </a:r>
            <a:endParaRPr lang="en-US" sz="6600" b="1" i="1" dirty="0"/>
          </a:p>
        </p:txBody>
      </p:sp>
      <p:sp>
        <p:nvSpPr>
          <p:cNvPr id="3" name="Subtitle 2"/>
          <p:cNvSpPr>
            <a:spLocks noGrp="1"/>
          </p:cNvSpPr>
          <p:nvPr>
            <p:ph type="subTitle" idx="1"/>
          </p:nvPr>
        </p:nvSpPr>
        <p:spPr>
          <a:xfrm>
            <a:off x="1371600" y="4495800"/>
            <a:ext cx="6400800" cy="1143000"/>
          </a:xfrm>
        </p:spPr>
        <p:txBody>
          <a:bodyPr>
            <a:noAutofit/>
          </a:bodyPr>
          <a:lstStyle/>
          <a:p>
            <a:r>
              <a:rPr lang="en-US" sz="3600" dirty="0" smtClean="0">
                <a:solidFill>
                  <a:schemeClr val="tx1">
                    <a:lumMod val="85000"/>
                    <a:lumOff val="15000"/>
                  </a:schemeClr>
                </a:solidFill>
              </a:rPr>
              <a:t>SEM –V</a:t>
            </a:r>
          </a:p>
          <a:p>
            <a:r>
              <a:rPr lang="en-US" sz="3600" dirty="0" smtClean="0">
                <a:solidFill>
                  <a:schemeClr val="tx1">
                    <a:lumMod val="85000"/>
                    <a:lumOff val="15000"/>
                  </a:schemeClr>
                </a:solidFill>
              </a:rPr>
              <a:t>CC-XI</a:t>
            </a:r>
          </a:p>
          <a:p>
            <a:r>
              <a:rPr lang="en-US" sz="3600" dirty="0" smtClean="0">
                <a:solidFill>
                  <a:schemeClr val="tx1">
                    <a:lumMod val="85000"/>
                    <a:lumOff val="15000"/>
                  </a:schemeClr>
                </a:solidFill>
              </a:rPr>
              <a:t>MOUSUMI ROYCHOUDHURY</a:t>
            </a:r>
            <a:endParaRPr lang="en-US" sz="3600"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133600"/>
            <a:ext cx="8153400" cy="2554545"/>
          </a:xfrm>
          <a:prstGeom prst="rect">
            <a:avLst/>
          </a:prstGeom>
        </p:spPr>
        <p:txBody>
          <a:bodyPr wrap="square">
            <a:spAutoFit/>
          </a:bodyPr>
          <a:lstStyle/>
          <a:p>
            <a:r>
              <a:rPr lang="en-US" sz="3200" dirty="0">
                <a:solidFill>
                  <a:srgbClr val="92D050"/>
                </a:solidFill>
              </a:rPr>
              <a:t>The Revolutionary Crisis began when Emperor Louis XVI of France (reigned 174 - 1792) faced a financial crisis.</a:t>
            </a:r>
          </a:p>
          <a:p>
            <a:r>
              <a:rPr lang="en-US" sz="3200" dirty="0">
                <a:solidFill>
                  <a:srgbClr val="92D050"/>
                </a:solidFill>
              </a:rPr>
              <a:t> The French monarchy was heavily indebted, which led to the financial crisis.</a:t>
            </a:r>
          </a:p>
        </p:txBody>
      </p:sp>
      <p:sp>
        <p:nvSpPr>
          <p:cNvPr id="6" name="Title 5">
            <a:extLst>
              <a:ext uri="{FF2B5EF4-FFF2-40B4-BE49-F238E27FC236}">
                <a16:creationId xmlns="" xmlns:a16="http://schemas.microsoft.com/office/drawing/2014/main" id="{B158C1BB-2F72-D91E-B5E2-3C7EECEB7B6E}"/>
              </a:ext>
            </a:extLst>
          </p:cNvPr>
          <p:cNvSpPr>
            <a:spLocks noGrp="1"/>
          </p:cNvSpPr>
          <p:nvPr>
            <p:ph type="title"/>
          </p:nvPr>
        </p:nvSpPr>
        <p:spPr/>
        <p:txBody>
          <a:bodyPr>
            <a:normAutofit fontScale="90000"/>
          </a:bodyPr>
          <a:lstStyle/>
          <a:p>
            <a:r>
              <a:rPr lang="en-IN" dirty="0">
                <a:solidFill>
                  <a:schemeClr val="accent2"/>
                </a:solidFill>
              </a:rPr>
              <a:t>Royal financial crisis</a:t>
            </a:r>
            <a:br>
              <a:rPr lang="en-IN" dirty="0">
                <a:solidFill>
                  <a:schemeClr val="accent2"/>
                </a:solidFill>
              </a:rPr>
            </a:br>
            <a:endParaRPr lang="en-IN"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solidFill>
                  <a:srgbClr val="00B050"/>
                </a:solidFill>
              </a:rPr>
              <a:t>During the reigns of Louis XVI (reign: 1815-184) and Louis XVI, the decision of the concerned ministers of finance was taken to manage the royal finances.</a:t>
            </a:r>
          </a:p>
          <a:p>
            <a:r>
              <a:rPr lang="en-US" dirty="0">
                <a:solidFill>
                  <a:srgbClr val="00B050"/>
                </a:solidFill>
              </a:rPr>
              <a:t> Among the ministers are Baron, Jacques Turgot (Director General of Finance: 184-18) and Jacques Necker (Director General of Finance: 17-181).</a:t>
            </a:r>
          </a:p>
          <a:p>
            <a:r>
              <a:rPr lang="en-US" dirty="0">
                <a:solidFill>
                  <a:srgbClr val="00B050"/>
                </a:solidFill>
              </a:rPr>
              <a:t> They have repeatedly suggested that the French tax system be scrapped to solve the problem, which has not met with much success.</a:t>
            </a:r>
            <a:endParaRPr lang="en-US" dirty="0"/>
          </a:p>
        </p:txBody>
      </p:sp>
      <p:sp>
        <p:nvSpPr>
          <p:cNvPr id="4" name="Title 5">
            <a:extLst>
              <a:ext uri="{FF2B5EF4-FFF2-40B4-BE49-F238E27FC236}">
                <a16:creationId xmlns="" xmlns:a16="http://schemas.microsoft.com/office/drawing/2014/main" id="{EAF4E0E9-0D18-55CB-8310-57F50EEB565F}"/>
              </a:ext>
            </a:extLst>
          </p:cNvPr>
          <p:cNvSpPr>
            <a:spLocks noGrp="1"/>
          </p:cNvSpPr>
          <p:nvPr>
            <p:ph type="title"/>
          </p:nvPr>
        </p:nvSpPr>
        <p:spPr>
          <a:xfrm>
            <a:off x="457200" y="274638"/>
            <a:ext cx="8229600" cy="1143000"/>
          </a:xfrm>
        </p:spPr>
        <p:txBody>
          <a:bodyPr>
            <a:normAutofit fontScale="90000"/>
          </a:bodyPr>
          <a:lstStyle/>
          <a:p>
            <a:r>
              <a:rPr lang="en-IN" dirty="0">
                <a:solidFill>
                  <a:schemeClr val="accent2"/>
                </a:solidFill>
              </a:rPr>
              <a:t>Royal financial crisis</a:t>
            </a:r>
            <a:br>
              <a:rPr lang="en-IN" dirty="0">
                <a:solidFill>
                  <a:schemeClr val="accent2"/>
                </a:solidFill>
              </a:rPr>
            </a:br>
            <a:endParaRPr lang="en-IN" dirty="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nch-rev.jpg"/>
          <p:cNvPicPr>
            <a:picLocks noChangeAspect="1"/>
          </p:cNvPicPr>
          <p:nvPr/>
        </p:nvPicPr>
        <p:blipFill>
          <a:blip r:embed="rId2"/>
          <a:stretch>
            <a:fillRect/>
          </a:stretch>
        </p:blipFill>
        <p:spPr>
          <a:xfrm>
            <a:off x="609600" y="304800"/>
            <a:ext cx="3886200" cy="5791200"/>
          </a:xfrm>
          <a:prstGeom prst="rect">
            <a:avLst/>
          </a:prstGeom>
        </p:spPr>
      </p:pic>
      <p:pic>
        <p:nvPicPr>
          <p:cNvPr id="3" name="Picture 2" descr="Prise_de_la_Bastille (1).jpg"/>
          <p:cNvPicPr>
            <a:picLocks noChangeAspect="1"/>
          </p:cNvPicPr>
          <p:nvPr/>
        </p:nvPicPr>
        <p:blipFill>
          <a:blip r:embed="rId3" cstate="print"/>
          <a:stretch>
            <a:fillRect/>
          </a:stretch>
        </p:blipFill>
        <p:spPr>
          <a:xfrm>
            <a:off x="4800600" y="381000"/>
            <a:ext cx="3886200" cy="5791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pload.wikimedia.org/wikipedia/commons/thumb/6/6d/Le_Serment_du_Jeu_de_paume.jpg/350px-Le_Serment_du_Jeu_de_paume.jpg"/>
          <p:cNvPicPr>
            <a:picLocks noChangeAspect="1" noChangeArrowheads="1"/>
          </p:cNvPicPr>
          <p:nvPr/>
        </p:nvPicPr>
        <p:blipFill>
          <a:blip r:embed="rId2"/>
          <a:srcRect/>
          <a:stretch>
            <a:fillRect/>
          </a:stretch>
        </p:blipFill>
        <p:spPr bwMode="auto">
          <a:xfrm>
            <a:off x="152400" y="228600"/>
            <a:ext cx="8763000" cy="5257800"/>
          </a:xfrm>
          <a:prstGeom prst="rect">
            <a:avLst/>
          </a:prstGeom>
          <a:noFill/>
        </p:spPr>
      </p:pic>
      <p:sp>
        <p:nvSpPr>
          <p:cNvPr id="3" name="Rectangle 2"/>
          <p:cNvSpPr/>
          <p:nvPr/>
        </p:nvSpPr>
        <p:spPr>
          <a:xfrm>
            <a:off x="3363976" y="5460326"/>
            <a:ext cx="3341623" cy="584775"/>
          </a:xfrm>
          <a:prstGeom prst="rect">
            <a:avLst/>
          </a:prstGeom>
        </p:spPr>
        <p:txBody>
          <a:bodyPr wrap="square">
            <a:spAutoFit/>
          </a:bodyPr>
          <a:lstStyle/>
          <a:p>
            <a:r>
              <a:rPr lang="en-US" sz="3200" dirty="0"/>
              <a:t>Tennis Court Oath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1E0A090-A4F0-B78B-D546-779A84ADEC57}"/>
              </a:ext>
            </a:extLst>
          </p:cNvPr>
          <p:cNvSpPr txBox="1"/>
          <p:nvPr/>
        </p:nvSpPr>
        <p:spPr>
          <a:xfrm>
            <a:off x="2514600" y="2362200"/>
            <a:ext cx="4038600" cy="1015663"/>
          </a:xfrm>
          <a:prstGeom prst="rect">
            <a:avLst/>
          </a:prstGeom>
          <a:noFill/>
        </p:spPr>
        <p:txBody>
          <a:bodyPr wrap="square" rtlCol="0">
            <a:spAutoFit/>
          </a:bodyPr>
          <a:lstStyle/>
          <a:p>
            <a:r>
              <a:rPr lang="en-US" sz="6000" dirty="0"/>
              <a:t>THANK YOU</a:t>
            </a:r>
            <a:endParaRPr lang="en-IN" sz="6000" dirty="0"/>
          </a:p>
        </p:txBody>
      </p:sp>
    </p:spTree>
    <p:extLst>
      <p:ext uri="{BB962C8B-B14F-4D97-AF65-F5344CB8AC3E}">
        <p14:creationId xmlns="" xmlns:p14="http://schemas.microsoft.com/office/powerpoint/2010/main" val="20308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Image result for french rev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Image result for french rev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download (3).jpg"/>
          <p:cNvPicPr>
            <a:picLocks noChangeAspect="1"/>
          </p:cNvPicPr>
          <p:nvPr/>
        </p:nvPicPr>
        <p:blipFill>
          <a:blip r:embed="rId2"/>
          <a:stretch>
            <a:fillRect/>
          </a:stretch>
        </p:blipFill>
        <p:spPr>
          <a:xfrm>
            <a:off x="685800" y="381000"/>
            <a:ext cx="7239000" cy="5181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Revolution</a:t>
            </a:r>
          </a:p>
        </p:txBody>
      </p:sp>
      <p:sp>
        <p:nvSpPr>
          <p:cNvPr id="6" name="Content Placeholder 5">
            <a:extLst>
              <a:ext uri="{FF2B5EF4-FFF2-40B4-BE49-F238E27FC236}">
                <a16:creationId xmlns="" xmlns:a16="http://schemas.microsoft.com/office/drawing/2014/main" id="{624EB6EA-3DF2-8996-55EF-AD4F3E33D068}"/>
              </a:ext>
            </a:extLst>
          </p:cNvPr>
          <p:cNvSpPr>
            <a:spLocks noGrp="1"/>
          </p:cNvSpPr>
          <p:nvPr>
            <p:ph idx="1"/>
          </p:nvPr>
        </p:nvSpPr>
        <p:spPr/>
        <p:txBody>
          <a:bodyPr/>
          <a:lstStyle/>
          <a:p>
            <a:r>
              <a:rPr lang="en-US" dirty="0">
                <a:solidFill>
                  <a:schemeClr val="accent2"/>
                </a:solidFill>
              </a:rPr>
              <a:t>French Revolution (French: </a:t>
            </a:r>
            <a:r>
              <a:rPr lang="en-US" dirty="0" err="1">
                <a:solidFill>
                  <a:schemeClr val="accent2"/>
                </a:solidFill>
              </a:rPr>
              <a:t>Révolution</a:t>
            </a:r>
            <a:r>
              <a:rPr lang="en-US" dirty="0">
                <a:solidFill>
                  <a:schemeClr val="accent2"/>
                </a:solidFill>
              </a:rPr>
              <a:t> française) (179–1799) During this revolution, the abolition of the absolute monarchy in France and the advance of the republican ideology began.</a:t>
            </a:r>
          </a:p>
          <a:p>
            <a:r>
              <a:rPr lang="en-US" dirty="0">
                <a:solidFill>
                  <a:schemeClr val="accent2"/>
                </a:solidFill>
              </a:rPr>
              <a:t> At the same time the Roman Catholic Church in the country was forced to abandon all orthodoxy and reorganize itself.</a:t>
            </a:r>
          </a:p>
          <a:p>
            <a:endParaRPr lang="en-IN"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B193CA4-9148-1589-5D54-CFB10866F131}"/>
              </a:ext>
            </a:extLst>
          </p:cNvPr>
          <p:cNvSpPr>
            <a:spLocks noGrp="1"/>
          </p:cNvSpPr>
          <p:nvPr>
            <p:ph idx="1"/>
          </p:nvPr>
        </p:nvSpPr>
        <p:spPr/>
        <p:txBody>
          <a:bodyPr>
            <a:normAutofit fontScale="92500"/>
          </a:bodyPr>
          <a:lstStyle/>
          <a:p>
            <a:r>
              <a:rPr lang="en-US" dirty="0"/>
              <a:t>The principle of the French Revolution was "Liberté, </a:t>
            </a:r>
            <a:r>
              <a:rPr lang="en-US" dirty="0" err="1"/>
              <a:t>algalité</a:t>
            </a:r>
            <a:r>
              <a:rPr lang="en-US" dirty="0"/>
              <a:t>, </a:t>
            </a:r>
            <a:r>
              <a:rPr lang="en-US" dirty="0" err="1"/>
              <a:t>fraternité</a:t>
            </a:r>
            <a:r>
              <a:rPr lang="en-US" dirty="0"/>
              <a:t>, </a:t>
            </a:r>
            <a:r>
              <a:rPr lang="en-US" dirty="0" err="1"/>
              <a:t>ou</a:t>
            </a:r>
            <a:r>
              <a:rPr lang="en-US" dirty="0"/>
              <a:t> la mort!" Meaning "freedom, equality, brotherhood, or death".</a:t>
            </a:r>
          </a:p>
          <a:p>
            <a:r>
              <a:rPr lang="en-US" dirty="0"/>
              <a:t> It was this slogan that became the driving force of the revolution through which democracy was established in the Western world by following both military and non-violent methods.</a:t>
            </a:r>
          </a:p>
          <a:p>
            <a:r>
              <a:rPr lang="en-US" dirty="0"/>
              <a:t> This slogan then became the lifeblood of all the workers.</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41" y="228600"/>
            <a:ext cx="8229600" cy="1143000"/>
          </a:xfrm>
        </p:spPr>
        <p:txBody>
          <a:bodyPr>
            <a:noAutofit/>
          </a:bodyPr>
          <a:lstStyle/>
          <a:p>
            <a:r>
              <a:rPr lang="en-US" sz="4800" dirty="0">
                <a:solidFill>
                  <a:srgbClr val="92D050"/>
                </a:solidFill>
              </a:rPr>
              <a:t/>
            </a:r>
            <a:br>
              <a:rPr lang="en-US" sz="4800" dirty="0">
                <a:solidFill>
                  <a:srgbClr val="92D050"/>
                </a:solidFill>
              </a:rPr>
            </a:br>
            <a:r>
              <a:rPr lang="en-US" sz="4800" dirty="0">
                <a:solidFill>
                  <a:srgbClr val="92D050"/>
                </a:solidFill>
              </a:rPr>
              <a:t>Causes</a:t>
            </a:r>
            <a:r>
              <a:rPr lang="as-IN" sz="4800" u="sng" dirty="0">
                <a:solidFill>
                  <a:srgbClr val="92D050"/>
                </a:solidFill>
              </a:rPr>
              <a:t/>
            </a:r>
            <a:br>
              <a:rPr lang="as-IN" sz="4800" u="sng" dirty="0">
                <a:solidFill>
                  <a:srgbClr val="92D050"/>
                </a:solidFill>
              </a:rPr>
            </a:br>
            <a:endParaRPr lang="en-US" sz="4800" u="sng" dirty="0">
              <a:solidFill>
                <a:srgbClr val="92D050"/>
              </a:solidFill>
            </a:endParaRPr>
          </a:p>
        </p:txBody>
      </p:sp>
      <p:sp>
        <p:nvSpPr>
          <p:cNvPr id="3" name="Content Placeholder 2"/>
          <p:cNvSpPr>
            <a:spLocks noGrp="1"/>
          </p:cNvSpPr>
          <p:nvPr>
            <p:ph idx="1"/>
          </p:nvPr>
        </p:nvSpPr>
        <p:spPr>
          <a:xfrm>
            <a:off x="457200" y="1590870"/>
            <a:ext cx="8170817" cy="4710694"/>
          </a:xfrm>
        </p:spPr>
        <p:txBody>
          <a:bodyPr>
            <a:normAutofit fontScale="47500" lnSpcReduction="20000"/>
          </a:bodyPr>
          <a:lstStyle/>
          <a:p>
            <a:pPr marL="0" indent="0">
              <a:buNone/>
            </a:pPr>
            <a:r>
              <a:rPr lang="en-US" sz="6700" dirty="0">
                <a:solidFill>
                  <a:srgbClr val="C00000"/>
                </a:solidFill>
              </a:rPr>
              <a:t>Economic Reasons</a:t>
            </a:r>
            <a:r>
              <a:rPr lang="as-IN" sz="6700" dirty="0">
                <a:solidFill>
                  <a:srgbClr val="C00000"/>
                </a:solidFill>
              </a:rPr>
              <a:t> </a:t>
            </a:r>
            <a:r>
              <a:rPr lang="en-US" sz="4100" dirty="0"/>
              <a:t>:</a:t>
            </a:r>
          </a:p>
          <a:p>
            <a:r>
              <a:rPr lang="en-US" sz="4100" dirty="0"/>
              <a:t> </a:t>
            </a:r>
            <a:r>
              <a:rPr lang="en-US" sz="5900" dirty="0">
                <a:solidFill>
                  <a:srgbClr val="00B0F0"/>
                </a:solidFill>
              </a:rPr>
              <a:t>Poor economic conditions and unbridled national debt. The main reasons for this were unequal taxation which was not burdensome at all, the excessive cost of Emperor Louis VIII and the various wars of the eighteenth century.</a:t>
            </a:r>
          </a:p>
          <a:p>
            <a:endParaRPr lang="en-US" sz="5900" dirty="0">
              <a:solidFill>
                <a:srgbClr val="00B0F0"/>
              </a:solidFill>
            </a:endParaRPr>
          </a:p>
          <a:p>
            <a:r>
              <a:rPr lang="en-US" sz="5900" dirty="0">
                <a:solidFill>
                  <a:srgbClr val="00B0F0"/>
                </a:solidFill>
              </a:rPr>
              <a:t>High unemployment rates and high food prices.</a:t>
            </a:r>
          </a:p>
          <a:p>
            <a:pPr marL="0" indent="0">
              <a:buNone/>
            </a:pPr>
            <a:endParaRPr lang="en-US" sz="5900" dirty="0">
              <a:solidFill>
                <a:srgbClr val="00B0F0"/>
              </a:solidFill>
            </a:endParaRPr>
          </a:p>
          <a:p>
            <a:r>
              <a:rPr lang="en-US" sz="5900" dirty="0">
                <a:solidFill>
                  <a:srgbClr val="00B0F0"/>
                </a:solidFill>
              </a:rPr>
              <a:t>The food crisis that existed in the months just before the revolution.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C00000"/>
                </a:solidFill>
              </a:rPr>
              <a:t>On the other hand, there were some social and political reasons behind it.</a:t>
            </a:r>
          </a:p>
          <a:p>
            <a:endParaRPr lang="en-US" dirty="0">
              <a:solidFill>
                <a:srgbClr val="C00000"/>
              </a:solidFill>
            </a:endParaRPr>
          </a:p>
          <a:p>
            <a:pPr marL="0" indent="0">
              <a:buNone/>
            </a:pPr>
            <a:r>
              <a:rPr lang="en-US" dirty="0">
                <a:solidFill>
                  <a:srgbClr val="C00000"/>
                </a:solidFill>
              </a:rPr>
              <a:t>Society started its movement centered on these factors and was influenced by the Age of Enlightenment. These reasons are: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AutoNum type="arabicParenR"/>
            </a:pPr>
            <a:r>
              <a:rPr lang="en-US" dirty="0">
                <a:solidFill>
                  <a:schemeClr val="accent6">
                    <a:lumMod val="75000"/>
                  </a:schemeClr>
                </a:solidFill>
              </a:rPr>
              <a:t>Restoration of absolute monarchy which was detrimental to the monarchy.</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2) Extensive benefits were being given to a special professional class of society and upper class people who began to influence the life of the people.</a:t>
            </a:r>
          </a:p>
          <a:p>
            <a:pPr marL="0" indent="0">
              <a:buNone/>
            </a:pPr>
            <a:endParaRPr lang="en-US" dirty="0">
              <a:solidFill>
                <a:schemeClr val="accent6">
                  <a:lumMod val="75000"/>
                </a:schemeClr>
              </a:solidFill>
            </a:endParaRPr>
          </a:p>
          <a:p>
            <a:pPr marL="0" indent="0">
              <a:buNone/>
            </a:pPr>
            <a:r>
              <a:rPr lang="en-US" dirty="0">
                <a:solidFill>
                  <a:schemeClr val="accent6">
                    <a:lumMod val="75000"/>
                  </a:schemeClr>
                </a:solidFill>
              </a:rPr>
              <a:t>3) Lots of women are abused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french revolu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rench_revolution_Jacques_Bertaux_Prise_du_palais_des_Tuileries_-_1793.jpg"/>
          <p:cNvPicPr>
            <a:picLocks noChangeAspect="1"/>
          </p:cNvPicPr>
          <p:nvPr/>
        </p:nvPicPr>
        <p:blipFill>
          <a:blip r:embed="rId2"/>
          <a:stretch>
            <a:fillRect/>
          </a:stretch>
        </p:blipFill>
        <p:spPr>
          <a:xfrm>
            <a:off x="152400" y="228600"/>
            <a:ext cx="4495800" cy="6172200"/>
          </a:xfrm>
          <a:prstGeom prst="rect">
            <a:avLst/>
          </a:prstGeom>
        </p:spPr>
      </p:pic>
      <p:pic>
        <p:nvPicPr>
          <p:cNvPr id="4" name="Picture 3" descr="French_Revolution-58b74d7a5f9b588080568758.jpg"/>
          <p:cNvPicPr>
            <a:picLocks noChangeAspect="1"/>
          </p:cNvPicPr>
          <p:nvPr/>
        </p:nvPicPr>
        <p:blipFill>
          <a:blip r:embed="rId3"/>
          <a:stretch>
            <a:fillRect/>
          </a:stretch>
        </p:blipFill>
        <p:spPr>
          <a:xfrm>
            <a:off x="4876800" y="304800"/>
            <a:ext cx="4114800" cy="609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solidFill>
                  <a:schemeClr val="accent6">
                    <a:lumMod val="75000"/>
                  </a:schemeClr>
                </a:solidFill>
              </a:rPr>
              <a:t>4) The movement for the overthrow of the zamindar system was started by the peasants, the working class and to some extent the bourgeoisie.</a:t>
            </a:r>
          </a:p>
          <a:p>
            <a:endParaRPr lang="en-US" dirty="0">
              <a:solidFill>
                <a:schemeClr val="accent6">
                  <a:lumMod val="75000"/>
                </a:schemeClr>
              </a:solidFill>
            </a:endParaRPr>
          </a:p>
          <a:p>
            <a:r>
              <a:rPr lang="en-US" dirty="0">
                <a:solidFill>
                  <a:schemeClr val="accent6">
                    <a:lumMod val="75000"/>
                  </a:schemeClr>
                </a:solidFill>
              </a:rPr>
              <a:t>5) Inequality of opportunity between different classes of employees, the enjoyment of priesthood becomes extreme. On the other hand, there is a tide in favor of religious freedom.</a:t>
            </a:r>
          </a:p>
          <a:p>
            <a:endParaRPr lang="en-US" dirty="0">
              <a:solidFill>
                <a:schemeClr val="accent6">
                  <a:lumMod val="75000"/>
                </a:schemeClr>
              </a:solidFill>
            </a:endParaRPr>
          </a:p>
          <a:p>
            <a:r>
              <a:rPr lang="en-US" dirty="0">
                <a:solidFill>
                  <a:schemeClr val="accent6">
                    <a:lumMod val="75000"/>
                  </a:schemeClr>
                </a:solidFill>
              </a:rPr>
              <a:t>6) Last but not least, the final failure of Emperor Louis XVI to solve any of these problems.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493</Words>
  <Application>Microsoft Office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FRENCH REVOLUTION</vt:lpstr>
      <vt:lpstr>Slide 2</vt:lpstr>
      <vt:lpstr>French Revolution</vt:lpstr>
      <vt:lpstr>Slide 4</vt:lpstr>
      <vt:lpstr> Causes </vt:lpstr>
      <vt:lpstr>Slide 6</vt:lpstr>
      <vt:lpstr>Slide 7</vt:lpstr>
      <vt:lpstr>Slide 8</vt:lpstr>
      <vt:lpstr>Slide 9</vt:lpstr>
      <vt:lpstr>Royal financial crisis </vt:lpstr>
      <vt:lpstr>Royal financial crisis </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52</cp:revision>
  <dcterms:created xsi:type="dcterms:W3CDTF">2019-07-09T08:35:42Z</dcterms:created>
  <dcterms:modified xsi:type="dcterms:W3CDTF">2022-12-20T08:41:04Z</dcterms:modified>
</cp:coreProperties>
</file>